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9" r:id="rId3"/>
    <p:sldId id="258" r:id="rId4"/>
    <p:sldId id="260" r:id="rId5"/>
    <p:sldId id="263" r:id="rId6"/>
    <p:sldId id="265" r:id="rId7"/>
    <p:sldId id="257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gif>
</file>

<file path=ppt/media/image3.gif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393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208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322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31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93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38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500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569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58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714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837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745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11982C-D3E9-4454-922C-32D228A3B0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E3D0CF-0606-4528-BC57-074395FF1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IN" sz="5400">
                <a:solidFill>
                  <a:schemeClr val="tx1"/>
                </a:solidFill>
              </a:rPr>
              <a:t>KUrOTTO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B50F17-6C2E-4310-A267-0EC16FE3D0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/>
          </a:bodyPr>
          <a:lstStyle/>
          <a:p>
            <a:r>
              <a:rPr lang="en-IN" dirty="0"/>
              <a:t>A </a:t>
            </a:r>
            <a:r>
              <a:rPr lang="en-IN"/>
              <a:t>RaRe</a:t>
            </a:r>
            <a:r>
              <a:rPr lang="en-IN" dirty="0"/>
              <a:t> BUT BRILLIANT PUZZLE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06208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B88D41-79D8-4965-B686-8D655CFED13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734" y="166746"/>
            <a:ext cx="4076316" cy="6085358"/>
          </a:xfrm>
        </p:spPr>
        <p:txBody>
          <a:bodyPr anchor="ctr">
            <a:normAutofit/>
          </a:bodyPr>
          <a:lstStyle/>
          <a:p>
            <a:r>
              <a:rPr lang="en-IN" sz="4400" dirty="0">
                <a:solidFill>
                  <a:srgbClr val="FFFFFF"/>
                </a:solidFill>
              </a:rPr>
              <a:t>A BRIEF HISTORY</a:t>
            </a:r>
            <a:br>
              <a:rPr lang="en-IN" sz="4400" dirty="0">
                <a:solidFill>
                  <a:srgbClr val="FFFFFF"/>
                </a:solidFill>
              </a:rPr>
            </a:br>
            <a:br>
              <a:rPr lang="en-IN" sz="4400" dirty="0">
                <a:solidFill>
                  <a:srgbClr val="FFFFFF"/>
                </a:solidFill>
              </a:rPr>
            </a:br>
            <a:br>
              <a:rPr lang="en-IN" sz="4400" dirty="0">
                <a:solidFill>
                  <a:srgbClr val="FFFFFF"/>
                </a:solidFill>
              </a:rPr>
            </a:br>
            <a:br>
              <a:rPr lang="en-IN" sz="4400" dirty="0">
                <a:solidFill>
                  <a:srgbClr val="FFFFFF"/>
                </a:solidFill>
              </a:rPr>
            </a:br>
            <a:endParaRPr lang="en-IN" sz="4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F50A6-6BB3-4A37-87F3-C47FD213D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r>
              <a:rPr lang="en-IN" sz="2400" dirty="0" err="1"/>
              <a:t>Kurotto</a:t>
            </a:r>
            <a:r>
              <a:rPr lang="en-IN" sz="2400" dirty="0"/>
              <a:t> is a relatively recent puzzle creation, first published in 2012 by </a:t>
            </a:r>
            <a:r>
              <a:rPr lang="en-IN" sz="2400" dirty="0" err="1"/>
              <a:t>Nikoli</a:t>
            </a:r>
            <a:r>
              <a:rPr lang="en-IN" sz="2400" dirty="0"/>
              <a:t> in quarterly Communication 138; the original author of the style was </a:t>
            </a:r>
            <a:r>
              <a:rPr lang="en-US" sz="2400" dirty="0" err="1"/>
              <a:t>活火山</a:t>
            </a:r>
            <a:r>
              <a:rPr lang="en-IN" sz="2400" dirty="0"/>
              <a:t> (pronounced </a:t>
            </a:r>
            <a:r>
              <a:rPr lang="en-IN" sz="2400" dirty="0" err="1"/>
              <a:t>Katuskazan</a:t>
            </a:r>
            <a:r>
              <a:rPr lang="en-IN" sz="2400" dirty="0"/>
              <a:t>, a likely pseudonym meaning “Live Volcano”). It was inspired by other shading puzzles. The original name was “</a:t>
            </a:r>
            <a:r>
              <a:rPr lang="en-US" sz="2400" dirty="0" err="1"/>
              <a:t>クロユニット</a:t>
            </a:r>
            <a:r>
              <a:rPr lang="en-IN" sz="2400" dirty="0"/>
              <a:t>” or </a:t>
            </a:r>
            <a:r>
              <a:rPr lang="en-IN" sz="2400" dirty="0" err="1"/>
              <a:t>Kuroyunitto</a:t>
            </a:r>
            <a:r>
              <a:rPr lang="en-IN" sz="2400" dirty="0"/>
              <a:t> (Kuro meaning “black” and “</a:t>
            </a:r>
            <a:r>
              <a:rPr lang="en-IN" sz="2400" dirty="0" err="1"/>
              <a:t>Yunitto</a:t>
            </a:r>
            <a:r>
              <a:rPr lang="en-IN" sz="2400" dirty="0"/>
              <a:t>” meaning the English homophone “unit”). The name was soon shortened to </a:t>
            </a:r>
            <a:r>
              <a:rPr lang="en-IN" sz="2400" dirty="0" err="1"/>
              <a:t>Kurotto</a:t>
            </a:r>
            <a:r>
              <a:rPr lang="en-IN" sz="2400" dirty="0"/>
              <a:t>, but there is a double meaning to this as </a:t>
            </a:r>
            <a:r>
              <a:rPr lang="en-IN" sz="2400" dirty="0" err="1"/>
              <a:t>Kurotto</a:t>
            </a:r>
            <a:r>
              <a:rPr lang="en-IN" sz="2400" dirty="0"/>
              <a:t> can also mean the English homophone “clot”.</a:t>
            </a:r>
          </a:p>
          <a:p>
            <a:endParaRPr lang="en-IN" sz="2400" dirty="0"/>
          </a:p>
        </p:txBody>
      </p:sp>
      <p:pic>
        <p:nvPicPr>
          <p:cNvPr id="7" name="Picture 2" descr="Sample">
            <a:extLst>
              <a:ext uri="{FF2B5EF4-FFF2-40B4-BE49-F238E27FC236}">
                <a16:creationId xmlns:a16="http://schemas.microsoft.com/office/drawing/2014/main" id="{2D814B78-9B36-4E98-BB09-E643EB1A9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837" y="2588173"/>
            <a:ext cx="1918795" cy="191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olution">
            <a:extLst>
              <a:ext uri="{FF2B5EF4-FFF2-40B4-BE49-F238E27FC236}">
                <a16:creationId xmlns:a16="http://schemas.microsoft.com/office/drawing/2014/main" id="{19361A78-C423-4EED-86E5-0654A75D2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490" y="2588173"/>
            <a:ext cx="1918794" cy="191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5031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5FE1B2C-7BC1-4AE2-9A50-2A4A70A9D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7E8244A-2C81-4C0E-A929-3EC8EFF35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C6EA3E-B7F0-4964-8437-646183517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749" y="963997"/>
            <a:ext cx="3787457" cy="49383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dirty="0"/>
              <a:t>RULES FOR KUROTTO</a:t>
            </a:r>
          </a:p>
        </p:txBody>
      </p: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02CC3441-26B3-4381-B3DF-8AE3C288B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1974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">
            <a:extLst>
              <a:ext uri="{FF2B5EF4-FFF2-40B4-BE49-F238E27FC236}">
                <a16:creationId xmlns:a16="http://schemas.microsoft.com/office/drawing/2014/main" id="{9842C43C-2197-4A0D-A1CC-5F99EAAD8616}"/>
              </a:ext>
            </a:extLst>
          </p:cNvPr>
          <p:cNvSpPr txBox="1"/>
          <p:nvPr/>
        </p:nvSpPr>
        <p:spPr>
          <a:xfrm>
            <a:off x="5301798" y="963507"/>
            <a:ext cx="5968181" cy="4938851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pPr lvl="0">
              <a:spcAft>
                <a:spcPts val="600"/>
              </a:spcAft>
              <a:buFont typeface="Calibri" panose="020F0502020204030204" pitchFamily="34" charset="0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Fill in (color) cells with the following 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rules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lvl="0">
              <a:spcAft>
                <a:spcPts val="600"/>
              </a:spcAft>
              <a:buFont typeface="Calibri" panose="020F0502020204030204" pitchFamily="34" charset="0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number in a circle indicates the sum of the number of continuous black cells extending from it, vertically and horizontally. Empty circles may have any number of black cells around them.</a:t>
            </a:r>
          </a:p>
          <a:p>
            <a:pPr lvl="0">
              <a:spcAft>
                <a:spcPts val="600"/>
              </a:spcAft>
              <a:buFont typeface="Calibri" panose="020F0502020204030204" pitchFamily="34" charset="0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Cells cannot be extended diagonally in any direction.</a:t>
            </a:r>
          </a:p>
          <a:p>
            <a:pPr lvl="0">
              <a:spcAft>
                <a:spcPts val="600"/>
              </a:spcAft>
              <a:buFont typeface="Calibri" panose="020F0502020204030204" pitchFamily="34" charset="0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Cells with circles cannot be colored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484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3E1206-D672-4ADD-86EC-252A50171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Aim of the project…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8595FC-58F1-4083-9D08-D3DFF805926D}"/>
              </a:ext>
            </a:extLst>
          </p:cNvPr>
          <p:cNvSpPr txBox="1"/>
          <p:nvPr/>
        </p:nvSpPr>
        <p:spPr>
          <a:xfrm>
            <a:off x="5231958" y="605896"/>
            <a:ext cx="5923721" cy="5646208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Created an AI solver to solve this intuition intensive puzzle for different sized grids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Generated and Solved the puzzle using </a:t>
            </a:r>
            <a:r>
              <a:rPr 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BruteForce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Backtracking and Recursion Algorithms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Deterministic Strategies to </a:t>
            </a:r>
            <a:r>
              <a:rPr 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optimise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code and come to the solution faster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857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5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6" name="Straight Connector 5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7" name="Rectangle 58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3E23FC-0B37-4F8B-8B7F-DD1075E5A080}"/>
              </a:ext>
            </a:extLst>
          </p:cNvPr>
          <p:cNvSpPr txBox="1"/>
          <p:nvPr/>
        </p:nvSpPr>
        <p:spPr>
          <a:xfrm>
            <a:off x="1187354" y="4766926"/>
            <a:ext cx="9709246" cy="12936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b="1" spc="-5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DIFFERENT KINDS OF KUROTTO PUZZLES</a:t>
            </a:r>
            <a:endParaRPr lang="en-US" sz="3300" b="1" spc="-5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68" name="Straight Connector 60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2">
            <a:extLst>
              <a:ext uri="{FF2B5EF4-FFF2-40B4-BE49-F238E27FC236}">
                <a16:creationId xmlns:a16="http://schemas.microsoft.com/office/drawing/2014/main" id="{7FC9E1B0-1575-4658-AD6E-43DF73FC3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Kurotto by Prasanna Seshadri">
            <a:extLst>
              <a:ext uri="{FF2B5EF4-FFF2-40B4-BE49-F238E27FC236}">
                <a16:creationId xmlns:a16="http://schemas.microsoft.com/office/drawing/2014/main" id="{760A7FD8-F475-40CC-BB14-8F02D30509A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03288" cy="4049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urotto by Prasanna Seshadri">
            <a:extLst>
              <a:ext uri="{FF2B5EF4-FFF2-40B4-BE49-F238E27FC236}">
                <a16:creationId xmlns:a16="http://schemas.microsoft.com/office/drawing/2014/main" id="{48EB19C3-A203-4FEA-A7BC-57C97BF6A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1728" y="976229"/>
            <a:ext cx="4222369" cy="425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Kurotto by Ashish Kumar and Thomas Snyder">
            <a:extLst>
              <a:ext uri="{FF2B5EF4-FFF2-40B4-BE49-F238E27FC236}">
                <a16:creationId xmlns:a16="http://schemas.microsoft.com/office/drawing/2014/main" id="{3BC27B7C-1A56-4BD4-A4E7-A2C474324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8288" y="-108833"/>
            <a:ext cx="4314825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7835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5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6" name="Straight Connector 5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7" name="Rectangle 58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3E23FC-0B37-4F8B-8B7F-DD1075E5A080}"/>
              </a:ext>
            </a:extLst>
          </p:cNvPr>
          <p:cNvSpPr txBox="1"/>
          <p:nvPr/>
        </p:nvSpPr>
        <p:spPr>
          <a:xfrm>
            <a:off x="1187354" y="4766926"/>
            <a:ext cx="9709246" cy="12936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And some of their </a:t>
            </a:r>
            <a:r>
              <a:rPr lang="en-US" sz="3300" b="1" spc="-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handsolved</a:t>
            </a:r>
            <a:r>
              <a:rPr lang="en-US" sz="33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Solutions..</a:t>
            </a:r>
          </a:p>
        </p:txBody>
      </p:sp>
      <p:cxnSp>
        <p:nvCxnSpPr>
          <p:cNvPr id="68" name="Straight Connector 60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2">
            <a:extLst>
              <a:ext uri="{FF2B5EF4-FFF2-40B4-BE49-F238E27FC236}">
                <a16:creationId xmlns:a16="http://schemas.microsoft.com/office/drawing/2014/main" id="{7FC9E1B0-1575-4658-AD6E-43DF73FC3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3365DB2-37C9-4C75-9405-4BEA375FC9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878" y="1743872"/>
            <a:ext cx="4103288" cy="3522830"/>
          </a:xfrm>
          <a:prstGeom prst="rect">
            <a:avLst/>
          </a:prstGeom>
        </p:spPr>
      </p:pic>
      <p:pic>
        <p:nvPicPr>
          <p:cNvPr id="7" name="Content Placeholder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10DCDC3-61DA-4E87-84CD-19FF71C00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346" y="43109"/>
            <a:ext cx="3736541" cy="3760788"/>
          </a:xfrm>
        </p:spPr>
      </p:pic>
      <p:pic>
        <p:nvPicPr>
          <p:cNvPr id="9" name="Picture 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A4DFFC6-F5E6-4248-98B3-A38971D7E1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7" y="176632"/>
            <a:ext cx="3907381" cy="352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03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5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6" name="Straight Connector 5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7" name="Rectangle 58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3E23FC-0B37-4F8B-8B7F-DD1075E5A080}"/>
              </a:ext>
            </a:extLst>
          </p:cNvPr>
          <p:cNvSpPr txBox="1"/>
          <p:nvPr/>
        </p:nvSpPr>
        <p:spPr>
          <a:xfrm>
            <a:off x="1187354" y="4374204"/>
            <a:ext cx="10037694" cy="16863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AI SOLVER FOR SOLVING KUROTTO WITH VARYING BOARD SIZES</a:t>
            </a:r>
          </a:p>
        </p:txBody>
      </p:sp>
      <p:pic>
        <p:nvPicPr>
          <p:cNvPr id="4" name="Content Placeholder 3" descr="Example Kurotto and solution">
            <a:extLst>
              <a:ext uri="{FF2B5EF4-FFF2-40B4-BE49-F238E27FC236}">
                <a16:creationId xmlns:a16="http://schemas.microsoft.com/office/drawing/2014/main" id="{1B7B74C6-E7B0-47E0-8602-64EC06B4F1FA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7" r="1" b="9777"/>
          <a:stretch/>
        </p:blipFill>
        <p:spPr bwMode="auto">
          <a:xfrm>
            <a:off x="662152" y="641141"/>
            <a:ext cx="11088413" cy="4235656"/>
          </a:xfrm>
          <a:prstGeom prst="rect">
            <a:avLst/>
          </a:prstGeom>
          <a:noFill/>
        </p:spPr>
      </p:pic>
      <p:cxnSp>
        <p:nvCxnSpPr>
          <p:cNvPr id="68" name="Straight Connector 60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2">
            <a:extLst>
              <a:ext uri="{FF2B5EF4-FFF2-40B4-BE49-F238E27FC236}">
                <a16:creationId xmlns:a16="http://schemas.microsoft.com/office/drawing/2014/main" id="{7FC9E1B0-1575-4658-AD6E-43DF73FC3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7971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8B1B4-DBA9-494A-9479-EE22CC0C2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 few Deterministic Strategies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284CBF-2C86-48EE-BC95-42B0AA741C30}"/>
              </a:ext>
            </a:extLst>
          </p:cNvPr>
          <p:cNvSpPr txBox="1"/>
          <p:nvPr/>
        </p:nvSpPr>
        <p:spPr>
          <a:xfrm>
            <a:off x="735724" y="2133599"/>
            <a:ext cx="1126709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Always start from a 0 if available to start filling in the cells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Start with the cells in the puzzle with the maximum difference in the values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Two number of the same or similar values are very likely to share shaded cells.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When total number of cells in the grid is less than the sum of the cells corresponding to numbers, many numbers would definitely share cells.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Since we have so many different approaches to solve this problem and not one approach is absolute I went for a brute force solver to solve these puzzles in general.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9708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43DE1-985A-4FCA-8BDF-47BE05DDE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Functions created and My Brute Force Solving Approach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82EBC5-2368-4B69-8EC6-4A7CEED8A668}"/>
              </a:ext>
            </a:extLst>
          </p:cNvPr>
          <p:cNvSpPr txBox="1"/>
          <p:nvPr/>
        </p:nvSpPr>
        <p:spPr>
          <a:xfrm>
            <a:off x="1001027" y="2021305"/>
            <a:ext cx="10231655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i="1" dirty="0" err="1">
                <a:latin typeface="Abadi" panose="020B0604020202020204" pitchFamily="34" charset="0"/>
              </a:rPr>
              <a:t>brute_force_generation</a:t>
            </a:r>
            <a:r>
              <a:rPr lang="en-IN" sz="2400" b="1" i="1" dirty="0">
                <a:latin typeface="Abadi" panose="020B0604020202020204" pitchFamily="34" charset="0"/>
              </a:rPr>
              <a:t> (</a:t>
            </a:r>
            <a:r>
              <a:rPr lang="en-IN" sz="2400" b="1" i="1" dirty="0" err="1">
                <a:latin typeface="Abadi" panose="020B0604020202020204" pitchFamily="34" charset="0"/>
              </a:rPr>
              <a:t>filled_cell</a:t>
            </a:r>
            <a:r>
              <a:rPr lang="en-IN" sz="2400" b="1" i="1" dirty="0">
                <a:latin typeface="Abadi" panose="020B0604020202020204" pitchFamily="34" charset="0"/>
              </a:rPr>
              <a:t>, </a:t>
            </a:r>
            <a:r>
              <a:rPr lang="en-IN" sz="2400" b="1" i="1" dirty="0" err="1">
                <a:latin typeface="Abadi" panose="020B0604020202020204" pitchFamily="34" charset="0"/>
              </a:rPr>
              <a:t>unfilled_cell</a:t>
            </a:r>
            <a:r>
              <a:rPr lang="en-IN" sz="2400" b="1" i="1" dirty="0">
                <a:latin typeface="Abadi" panose="020B0604020202020204" pitchFamily="34" charset="0"/>
              </a:rPr>
              <a:t>, </a:t>
            </a:r>
            <a:r>
              <a:rPr lang="en-IN" sz="2400" b="1" i="1" dirty="0" err="1">
                <a:latin typeface="Abadi" panose="020B0604020202020204" pitchFamily="34" charset="0"/>
              </a:rPr>
              <a:t>co_ordinate</a:t>
            </a:r>
            <a:r>
              <a:rPr lang="en-IN" sz="2400" b="1" i="1" dirty="0">
                <a:latin typeface="Abadi" panose="020B0604020202020204" pitchFamily="34" charset="0"/>
              </a:rPr>
              <a:t>, board):</a:t>
            </a:r>
          </a:p>
          <a:p>
            <a:endParaRPr lang="en-IN" sz="2400" b="1" dirty="0">
              <a:latin typeface="Abadi" panose="020B0604020202020204" pitchFamily="34" charset="0"/>
            </a:endParaRPr>
          </a:p>
          <a:p>
            <a:r>
              <a:rPr lang="en-IN" sz="2400" b="1" i="1" dirty="0" err="1">
                <a:latin typeface="Abadi" panose="020B0604020202020204" pitchFamily="34" charset="0"/>
              </a:rPr>
              <a:t>unfilled_cell_count</a:t>
            </a:r>
            <a:r>
              <a:rPr lang="en-IN" sz="2400" b="1" i="1" dirty="0">
                <a:latin typeface="Abadi" panose="020B0604020202020204" pitchFamily="34" charset="0"/>
              </a:rPr>
              <a:t> (board, n):</a:t>
            </a:r>
          </a:p>
          <a:p>
            <a:endParaRPr lang="en-IN" sz="2400" b="1" dirty="0">
              <a:latin typeface="Abadi" panose="020B0604020202020204" pitchFamily="34" charset="0"/>
            </a:endParaRPr>
          </a:p>
          <a:p>
            <a:r>
              <a:rPr lang="en-IN" sz="2400" b="1" i="1" dirty="0" err="1">
                <a:latin typeface="Abadi" panose="020B0604020202020204" pitchFamily="34" charset="0"/>
              </a:rPr>
              <a:t>count_for_numbers</a:t>
            </a:r>
            <a:r>
              <a:rPr lang="en-IN" sz="2400" b="1" i="1" dirty="0">
                <a:latin typeface="Abadi" panose="020B0604020202020204" pitchFamily="34" charset="0"/>
              </a:rPr>
              <a:t> (board, n):</a:t>
            </a:r>
          </a:p>
          <a:p>
            <a:endParaRPr lang="en-IN" sz="2400" b="1" dirty="0">
              <a:latin typeface="Abadi" panose="020B0604020202020204" pitchFamily="34" charset="0"/>
            </a:endParaRPr>
          </a:p>
          <a:p>
            <a:r>
              <a:rPr lang="en-IN" sz="2400" b="1" i="1" dirty="0">
                <a:latin typeface="Abadi" panose="020B0604020202020204" pitchFamily="34" charset="0"/>
              </a:rPr>
              <a:t>traversal (region, current, number, count, n, flag):</a:t>
            </a:r>
            <a:endParaRPr lang="en-IN" sz="2400" b="1" dirty="0">
              <a:latin typeface="Abadi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138654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3984</TotalTime>
  <Words>410</Words>
  <Application>Microsoft Office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Abadi</vt:lpstr>
      <vt:lpstr>Arial</vt:lpstr>
      <vt:lpstr>Calibri</vt:lpstr>
      <vt:lpstr>Georgia Pro Cond Light</vt:lpstr>
      <vt:lpstr>Speak Pro</vt:lpstr>
      <vt:lpstr>RetrospectVTI</vt:lpstr>
      <vt:lpstr>KUrOTTO</vt:lpstr>
      <vt:lpstr>A BRIEF HISTORY    </vt:lpstr>
      <vt:lpstr>RULES FOR KUROTTO</vt:lpstr>
      <vt:lpstr>Aim of the project…</vt:lpstr>
      <vt:lpstr>PowerPoint Presentation</vt:lpstr>
      <vt:lpstr>PowerPoint Presentation</vt:lpstr>
      <vt:lpstr>PowerPoint Presentation</vt:lpstr>
      <vt:lpstr>A few Deterministic Strategies</vt:lpstr>
      <vt:lpstr>Functions created and My Brute Force Solving Approach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KUrOTTO</dc:title>
  <dc:creator>Ishita Mehta</dc:creator>
  <cp:lastModifiedBy>Ishita Mehta</cp:lastModifiedBy>
  <cp:revision>12</cp:revision>
  <dcterms:created xsi:type="dcterms:W3CDTF">2019-11-22T17:00:29Z</dcterms:created>
  <dcterms:modified xsi:type="dcterms:W3CDTF">2019-12-06T14:40:52Z</dcterms:modified>
</cp:coreProperties>
</file>